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461" r:id="rId3"/>
    <p:sldId id="460" r:id="rId5"/>
    <p:sldId id="463" r:id="rId6"/>
    <p:sldId id="464" r:id="rId7"/>
    <p:sldId id="465" r:id="rId8"/>
    <p:sldId id="466" r:id="rId9"/>
    <p:sldId id="467" r:id="rId10"/>
    <p:sldId id="468" r:id="rId11"/>
    <p:sldId id="469" r:id="rId12"/>
    <p:sldId id="470" r:id="rId13"/>
    <p:sldId id="471" r:id="rId14"/>
    <p:sldId id="472" r:id="rId15"/>
    <p:sldId id="473" r:id="rId16"/>
    <p:sldId id="474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1" d="100"/>
          <a:sy n="71" d="100"/>
        </p:scale>
        <p:origin x="-2064" y="-468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one by one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20845;&#35838;&#26102;\Lesson36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845;&#21333;&#20803;\&#20864;&#25945;&#33521;&#35821;&#20843;&#24180;&#32423;&#19979;&#20876;&#31532;&#20845;&#21333;&#20803;&#31532;&#20845;&#35838;&#26102;\Lesson36&#35838;&#25991;&#24405;&#38899;_128k.mp3" TargetMode="Externa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itchFamily="18" charset="0"/>
                <a:sym typeface="+mn-ea"/>
              </a:rPr>
              <a:t>Lesson 36  Classroom Olympics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008380" y="60833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itchFamily="18" charset="0"/>
                <a:sym typeface="+mn-ea"/>
              </a:rPr>
              <a:t>Unit 6　Be a Champion!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2110740" y="1784350"/>
            <a:ext cx="4924425" cy="2955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bldLvl="0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809625" y="500063"/>
            <a:ext cx="6751638" cy="657225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Read the lesson and answer the questions.</a:t>
            </a: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408305" y="1157605"/>
            <a:ext cx="7901305" cy="4812030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1. How many events did Jenny’s classmates invent for the classroom Olympics? What were they?</a:t>
            </a: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2. What things did they need to prepare for Danny’s event?</a:t>
            </a: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0553" y="2085340"/>
            <a:ext cx="7921625" cy="94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kern="0" dirty="0">
                <a:solidFill>
                  <a:srgbClr val="FF0000"/>
                </a:solidFill>
                <a:latin typeface="Times New Roman" pitchFamily="18" charset="0"/>
              </a:rPr>
              <a:t>Five. They were jump rope, long jump, sit-ups, </a:t>
            </a:r>
            <a:endParaRPr lang="en-US" altLang="zh-CN" sz="2800" b="1" kern="0" dirty="0">
              <a:solidFill>
                <a:srgbClr val="FF0000"/>
              </a:solidFill>
              <a:latin typeface="Times New Roman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kern="0" dirty="0">
                <a:solidFill>
                  <a:srgbClr val="FF0000"/>
                </a:solidFill>
                <a:latin typeface="Times New Roman" pitchFamily="18" charset="0"/>
              </a:rPr>
              <a:t>push-ups and “Jump over the Dinosaur”.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0870" y="4174490"/>
            <a:ext cx="6950710" cy="944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kern="0" dirty="0">
                <a:solidFill>
                  <a:srgbClr val="FF0000"/>
                </a:solidFill>
                <a:latin typeface="Times New Roman" pitchFamily="18" charset="0"/>
              </a:rPr>
              <a:t>Some paper pizzas, a cardboard donut and a toy dinosaur.</a:t>
            </a:r>
          </a:p>
        </p:txBody>
      </p:sp>
      <p:pic>
        <p:nvPicPr>
          <p:cNvPr id="2" name="图片 1" descr="29d13c49154bf738e162e6d8198be9c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46980" y="4802505"/>
            <a:ext cx="2633345" cy="1803400"/>
          </a:xfrm>
          <a:prstGeom prst="ellipse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/>
          </p:cNvSpPr>
          <p:nvPr>
            <p:ph idx="1"/>
          </p:nvPr>
        </p:nvSpPr>
        <p:spPr>
          <a:xfrm>
            <a:off x="309880" y="260350"/>
            <a:ext cx="7250430" cy="172910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3. Who was the champion of the “Jump over the Dinosaur” event?</a:t>
            </a: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defRPr/>
            </a:pP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4. How did Brian feel? Why?</a:t>
            </a: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 2" pitchFamily="18" charset="2"/>
              <a:buNone/>
              <a:defRPr/>
            </a:pPr>
            <a:endParaRPr kumimoji="1" lang="en-US" altLang="zh-CN" sz="2800" b="1" i="0" kern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0" marR="0" lvl="0" indent="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800" b="1" i="0" kern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5. What did Jenny think of the events?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4530" y="1703070"/>
            <a:ext cx="217678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kern="0" dirty="0">
                <a:solidFill>
                  <a:srgbClr val="FF0000"/>
                </a:solidFill>
                <a:latin typeface="Times New Roman" pitchFamily="18" charset="0"/>
              </a:rPr>
              <a:t>Danny (was).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62953" y="2729865"/>
            <a:ext cx="436181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kern="0" dirty="0">
                <a:solidFill>
                  <a:srgbClr val="FF0000"/>
                </a:solidFill>
                <a:latin typeface="Times New Roman" pitchFamily="18" charset="0"/>
              </a:rPr>
              <a:t>He felt sad. Because he lost.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84213" y="3783330"/>
            <a:ext cx="511937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sz="2800" b="1" kern="0" dirty="0">
                <a:solidFill>
                  <a:srgbClr val="FF0000"/>
                </a:solidFill>
                <a:latin typeface="Times New Roman" pitchFamily="18" charset="0"/>
              </a:rPr>
              <a:t>She thought the events were fun.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900430" y="575310"/>
            <a:ext cx="8713788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B60A9F"/>
                </a:solidFill>
                <a:latin typeface="Times New Roman" pitchFamily="18" charset="0"/>
                <a:ea typeface="黑体" pitchFamily="49" charset="-122"/>
              </a:rPr>
              <a:t>Fill in the blanks with the words in the box.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900113" y="1425575"/>
            <a:ext cx="7343775" cy="595313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marL="0" lvl="0" indent="0" algn="ctr">
              <a:spcBef>
                <a:spcPct val="0"/>
              </a:spcBef>
              <a:buNone/>
            </a:pPr>
            <a:r>
              <a:rPr lang="zh-CN" altLang="zh-CN" sz="2800" b="1" dirty="0">
                <a:latin typeface="Times New Roman" pitchFamily="18" charset="0"/>
                <a:ea typeface="黑体" pitchFamily="49" charset="-122"/>
              </a:rPr>
              <a:t>none       result        rope        event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547688" y="2300288"/>
            <a:ext cx="8713788" cy="32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zh-CN" altLang="zh-CN" sz="2800" b="1" dirty="0">
                <a:latin typeface="Times New Roman" pitchFamily="18" charset="0"/>
                <a:ea typeface="黑体" pitchFamily="49" charset="-122"/>
              </a:rPr>
              <a:t> A/An ________is a race or a competition. </a:t>
            </a:r>
            <a:endParaRPr lang="zh-CN" altLang="zh-CN" sz="2800" b="1" dirty="0">
              <a:latin typeface="Times New Roman" pitchFamily="18" charset="0"/>
              <a:ea typeface="黑体" pitchFamily="49" charset="-122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zh-CN" altLang="zh-CN" sz="2800" b="1" dirty="0">
                <a:latin typeface="Times New Roman" pitchFamily="18" charset="0"/>
                <a:ea typeface="黑体" pitchFamily="49" charset="-122"/>
              </a:rPr>
              <a:t> A/An _______ is a very thick strong string.</a:t>
            </a:r>
            <a:endParaRPr lang="zh-CN" altLang="zh-CN" sz="2800" b="1" dirty="0">
              <a:latin typeface="Times New Roman" pitchFamily="18" charset="0"/>
              <a:ea typeface="黑体" pitchFamily="49" charset="-122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zh-CN" altLang="zh-CN" sz="2800" b="1" dirty="0">
                <a:latin typeface="Times New Roman" pitchFamily="18" charset="0"/>
                <a:ea typeface="黑体" pitchFamily="49" charset="-122"/>
              </a:rPr>
              <a:t> The accident was a/an _______of bad driving.</a:t>
            </a:r>
            <a:endParaRPr lang="zh-CN" altLang="zh-CN" sz="2800" b="1" dirty="0">
              <a:latin typeface="Times New Roman" pitchFamily="18" charset="0"/>
              <a:ea typeface="黑体" pitchFamily="49" charset="-122"/>
            </a:endParaRPr>
          </a:p>
          <a:p>
            <a:pPr lvl="0">
              <a:lnSpc>
                <a:spcPct val="150000"/>
              </a:lnSpc>
              <a:spcBef>
                <a:spcPct val="0"/>
              </a:spcBef>
              <a:buAutoNum type="arabicPeriod"/>
            </a:pPr>
            <a:r>
              <a:rPr lang="zh-CN" altLang="zh-CN" sz="2800" b="1" dirty="0">
                <a:latin typeface="Times New Roman" pitchFamily="18" charset="0"/>
                <a:ea typeface="黑体" pitchFamily="49" charset="-122"/>
              </a:rPr>
              <a:t> He went to many bookstores, but _______ of them had the book he wanted.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971358" y="2410778"/>
            <a:ext cx="1439863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event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971358" y="3068955"/>
            <a:ext cx="117157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rope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447540" y="3687128"/>
            <a:ext cx="1439863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result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6084570" y="4353878"/>
            <a:ext cx="1295400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28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</a:rPr>
              <a:t>none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1510" grpId="0"/>
      <p:bldP spid="21511" grpId="0"/>
      <p:bldP spid="215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47140" y="633730"/>
            <a:ext cx="731647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party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for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20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岁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birthday.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没人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us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sea.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跳过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over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wall.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4.My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father’s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ride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更慢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than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my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mother’s.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5.What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参加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)?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89625" y="1507490"/>
            <a:ext cx="16040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twentieth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629410" y="2332355"/>
            <a:ext cx="13576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None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of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277870" y="2767330"/>
            <a:ext cx="9918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jump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718685" y="3169920"/>
            <a:ext cx="11709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slower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808855" y="4020820"/>
            <a:ext cx="19602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take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part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770" y="490601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80745" y="922020"/>
            <a:ext cx="667575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e-mail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852930" y="3615055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itchFamily="18" charset="0"/>
                <a:ea typeface="微软雅黑" charset="-122"/>
              </a:rPr>
              <a:t>Free talk</a:t>
            </a:r>
          </a:p>
        </p:txBody>
      </p:sp>
      <p:sp>
        <p:nvSpPr>
          <p:cNvPr id="43010" name="Rectangle 3"/>
          <p:cNvSpPr>
            <a:spLocks noGrp="1"/>
          </p:cNvSpPr>
          <p:nvPr/>
        </p:nvSpPr>
        <p:spPr>
          <a:xfrm>
            <a:off x="96520" y="1214120"/>
            <a:ext cx="8756650" cy="2286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1. Would you like to hold a classroom Olympics? </a:t>
            </a:r>
            <a:endParaRPr lang="en-US" altLang="zh-CN" sz="2800" b="1" i="1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    Why or why not?</a:t>
            </a:r>
            <a:endParaRPr lang="en-US" altLang="zh-CN" sz="2800" b="1" i="1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2. What events would your classroom Olympics   </a:t>
            </a:r>
            <a:endParaRPr lang="en-US" altLang="zh-CN" sz="2800" b="1" i="1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pPr marL="0" lvl="0" indent="0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    have?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28992" y="3071810"/>
            <a:ext cx="4572032" cy="285274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0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69340" y="1664018"/>
            <a:ext cx="508000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fontAlgn="auto"/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(1)None of us could catch him! 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(2)He came in twentieth.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(3)She jumped 180 times in one minute without stopping.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(4)We used a watch to see who was the fastest.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r>
              <a:rPr kumimoji="1" lang="en-US" altLang="zh-CN" sz="2800" b="1" i="1" u="none" dirty="0">
                <a:solidFill>
                  <a:srgbClr val="0000CC"/>
                </a:solidFill>
                <a:latin typeface="Times New Roman" pitchFamily="18" charset="0"/>
                <a:ea typeface="宋体" pitchFamily="2" charset="-122"/>
              </a:rPr>
              <a:t>(5)He did his best,but he kept falling off the pizzas!</a:t>
            </a:r>
            <a:endParaRPr kumimoji="1" lang="en-US" altLang="zh-CN" sz="2800" b="1" i="1" u="none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  <a:p>
            <a:endParaRPr kumimoji="1" lang="en-US" altLang="zh-CN" sz="2800" b="1" i="1" dirty="0">
              <a:solidFill>
                <a:srgbClr val="0000CC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69340" y="593725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073650" y="488950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20800" y="390525"/>
            <a:ext cx="6807835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</a:t>
            </a:r>
            <a:r>
              <a:rPr lang="en-US" altLang="zh-CN" sz="2800" b="1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1.How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have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2.Who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first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place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jump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rope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3.What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Danny’s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favourite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84020" y="1691640"/>
            <a:ext cx="9239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Five.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684020" y="2932430"/>
            <a:ext cx="13779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Sandra.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320800" y="3796665"/>
            <a:ext cx="41509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Jump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over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Dinosaur.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76315" y="4020820"/>
            <a:ext cx="2687320" cy="1864995"/>
          </a:xfrm>
          <a:prstGeom prst="ellipse">
            <a:avLst/>
          </a:prstGeom>
        </p:spPr>
      </p:pic>
      <p:pic>
        <p:nvPicPr>
          <p:cNvPr id="7" name="Lesson36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740352" y="620688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81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47445" y="556260"/>
            <a:ext cx="684911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classroom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Olympics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Brian</a:t>
            </a:r>
            <a:r>
              <a:rPr lang="en-US" altLang="zh-CN" sz="28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feel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 dirty="0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60450" y="4396423"/>
            <a:ext cx="50800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 felt sad because he lost.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60450" y="2263140"/>
            <a:ext cx="6525895" cy="9448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They are jump rope, long jump, sit-ups, </a:t>
            </a:r>
            <a:endParaRPr lang="en-US" altLang="zh-CN" sz="2800" b="1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  <a:sym typeface="+mn-ea"/>
            </a:endParaRPr>
          </a:p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push-ups and “Jump over the Dinosaur”.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266190" y="3587750"/>
            <a:ext cx="34055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The events were fun. </a:t>
            </a:r>
            <a:endParaRPr lang="zh-CN" altLang="en-US" dirty="0"/>
          </a:p>
        </p:txBody>
      </p:sp>
      <p:pic>
        <p:nvPicPr>
          <p:cNvPr id="15" name="图片 14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9765" y="3318510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7465" y="544830"/>
            <a:ext cx="6920230" cy="4358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>
              <a:solidFill>
                <a:srgbClr val="B60A9F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Sandra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jump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rope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called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“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</a:t>
            </a:r>
            <a:r>
              <a:rPr lang="zh-CN" altLang="en-US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Dinosaur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competed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each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event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jumped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180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times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minute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stopping. </a:t>
            </a:r>
            <a:endParaRPr lang="en-US" altLang="zh-CN" sz="2800" b="1" u="none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5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　　　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but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kept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falling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off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pizzas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! </a:t>
            </a:r>
            <a:endParaRPr lang="zh-CN" altLang="en-US" sz="2800" b="1">
              <a:latin typeface="Times New Roman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24910" y="953135"/>
            <a:ext cx="16941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first place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3861435" y="1803400"/>
            <a:ext cx="18122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Jump over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27784" y="2636912"/>
            <a:ext cx="18027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one by one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535430" y="3476625"/>
            <a:ext cx="134747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without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411760" y="3933056"/>
            <a:ext cx="21304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  <a:sym typeface="+mn-ea"/>
              </a:rPr>
              <a:t>did his best</a:t>
            </a:r>
            <a:endParaRPr lang="zh-CN" altLang="en-US" dirty="0"/>
          </a:p>
        </p:txBody>
      </p:sp>
      <p:pic>
        <p:nvPicPr>
          <p:cNvPr id="8" name="图片 7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33745" y="4647565"/>
            <a:ext cx="2554605" cy="1426845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03985" y="507365"/>
            <a:ext cx="6035040" cy="52990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1.None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of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us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could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catch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him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!</a:t>
            </a:r>
            <a:r>
              <a:rPr lang="en-US" altLang="zh-CN" sz="2400" b="1" u="sng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none</a:t>
            </a:r>
            <a:r>
              <a:rPr lang="en-US" altLang="zh-CN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作代词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 “一个都没有”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一般和介词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连用组成短语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none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none 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通常用于三个或者三个以上的人或者物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后面既可以接可数名词的复数形式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也可以接不可数名词。作主语的时候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后面的谓语动词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既可以是单数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也可以是复数。“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none of+ 可数名词复数或者代词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”结构作主语时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着重整体用单数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着重个体用复数。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My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mother likes none of fishes.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妈妈什么鱼都不喜欢。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None of them failed the exam.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他们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考试都过关了。</a:t>
            </a:r>
            <a:endParaRPr lang="zh-CN" altLang="en-US" sz="2400" b="1" dirty="0">
              <a:latin typeface="Times New Roman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273290" y="45891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37590" y="490220"/>
            <a:ext cx="6009005" cy="526297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none,no one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1)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none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既可以指人,也可以指物,表示“一个都没有”,既可以指代单数名词,也可以指代复数名词,通常和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of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连用。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none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与数量有关,一般用“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how many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”来提问,表示“一个也没有”。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None of them have been to Shanghai.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他们之中没人去过上海。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(2)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 one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只能指人,而且一般表示“没有人”,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 one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只能指代单数可数名词,作主语时,谓语动词要用单数形式。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no one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与人有关,提问时用“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who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”,表示“没有人”。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No one has been to Shanghai.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没人去过上海。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41490" y="453707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35965" y="686435"/>
            <a:ext cx="6950075" cy="53245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en-US" altLang="zh-CN" sz="2800" b="1" i="1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2.He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itchFamily="18" charset="0"/>
                <a:ea typeface="NEU-HZ-S92" charset="0"/>
                <a:cs typeface="NEU-HZ-S92" charset="0"/>
              </a:rPr>
              <a:t>came in twentieth. </a:t>
            </a:r>
            <a:endParaRPr lang="en-US" altLang="zh-CN" sz="2800" b="1" i="1" u="sng" dirty="0">
              <a:solidFill>
                <a:srgbClr val="B60A9F"/>
              </a:solidFill>
              <a:latin typeface="Times New Roman" pitchFamily="18" charset="0"/>
              <a:ea typeface="NEU-HZ-S92" charset="0"/>
              <a:cs typeface="NEU-HZ-S92" charset="0"/>
            </a:endParaRPr>
          </a:p>
          <a:p>
            <a:r>
              <a:rPr lang="en-US" altLang="zh-CN" sz="2400" b="1" i="1" u="none" dirty="0" smtClean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     come 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in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意思是“取得名次”,还可以表示“到达,参与”。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She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came in first in the English exam.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她在英语考试中取得第一名。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When did you come in yesterday?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昨天你是什么时候到达的?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  News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of the earthquake was coming in at this time last week.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上周的这个时候,收到了地震的消息。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You can come in about volunteering.</a:t>
            </a:r>
            <a:endParaRPr lang="zh-CN" altLang="en-US" sz="2400" b="1" i="1" u="none" dirty="0">
              <a:solidFill>
                <a:srgbClr val="0000CC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你可以参与到志愿活动中来。 </a:t>
            </a:r>
            <a:endParaRPr lang="zh-CN" altLang="en-US" sz="2400" b="1" u="none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　与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有关的词组: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 around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恢复知觉;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 back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回来;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 away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脱落;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 down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下降;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 along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到来;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itchFamily="18" charset="0"/>
                <a:ea typeface="NEU-BZ-S92" charset="0"/>
                <a:cs typeface="NEU-BZ-S92" charset="0"/>
              </a:rPr>
              <a:t>come on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itchFamily="18" charset="0"/>
                <a:ea typeface="方正书宋_GBK" charset="0"/>
                <a:cs typeface="方正书宋_GBK" charset="0"/>
              </a:rPr>
              <a:t>快点。</a:t>
            </a:r>
            <a:endParaRPr lang="zh-CN" altLang="en-US" sz="2400" b="1" dirty="0">
              <a:solidFill>
                <a:srgbClr val="000000"/>
              </a:solidFill>
              <a:latin typeface="Times New Roman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390765" y="466788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3523</Words>
  <Application>Kingsoft Office WPP</Application>
  <PresentationFormat>全屏显示(4:3)</PresentationFormat>
  <Paragraphs>162</Paragraphs>
  <Slides>14</Slides>
  <Notes>2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Read the lesson and answer the questions.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82</cp:revision>
  <dcterms:created xsi:type="dcterms:W3CDTF">2015-11-21T07:20:00Z</dcterms:created>
  <dcterms:modified xsi:type="dcterms:W3CDTF">2017-02-07T06:20:40Z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